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itchFamily="2" charset="0"/>
      <p:regular r:id="rId5"/>
      <p:bold r:id="rId6"/>
    </p:embeddedFont>
    <p:embeddedFont>
      <p:font typeface="KG Miss Kindergarten" panose="02000000000000000000" pitchFamily="2" charset="77"/>
      <p:regular r:id="rId7"/>
    </p:embeddedFont>
    <p:embeddedFont>
      <p:font typeface="KG Shake it Off Popped" panose="02000000000000000000" pitchFamily="2" charset="77"/>
      <p:regular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62"/>
    <p:restoredTop sz="94470"/>
  </p:normalViewPr>
  <p:slideViewPr>
    <p:cSldViewPr snapToGrid="0">
      <p:cViewPr varScale="1">
        <p:scale>
          <a:sx n="72" d="100"/>
          <a:sy n="72" d="100"/>
        </p:scale>
        <p:origin x="3256" y="21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-232117" y="317509"/>
            <a:ext cx="8236634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3000" b="1" dirty="0">
                <a:latin typeface="KG Shake it Off Popped" panose="02000000000000000000" pitchFamily="2" charset="77"/>
                <a:ea typeface="Impact"/>
                <a:cs typeface="Impact"/>
                <a:sym typeface="Impact"/>
              </a:rPr>
              <a:t>We are WILD about Learning!</a:t>
            </a:r>
            <a:endParaRPr lang="en" sz="3000" b="1" dirty="0">
              <a:latin typeface="KG Shake it Off Popped" panose="02000000000000000000" pitchFamily="2" charset="77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Kindergarten Newsletter: January </a:t>
            </a:r>
            <a:r>
              <a:rPr lang="en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16-20,</a:t>
            </a: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 </a:t>
            </a:r>
            <a:r>
              <a:rPr lang="en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2023</a:t>
            </a:r>
            <a:endParaRPr sz="1400" b="0" i="0" u="none" strike="noStrike" cap="none" dirty="0">
              <a:solidFill>
                <a:srgbClr val="000000"/>
              </a:solidFill>
              <a:latin typeface="KG Miss Kindergarten" panose="02000000000000000000" pitchFamily="2" charset="77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579192844"/>
              </p:ext>
            </p:extLst>
          </p:nvPr>
        </p:nvGraphicFramePr>
        <p:xfrm>
          <a:off x="3886200" y="1353538"/>
          <a:ext cx="3676650" cy="178195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Practice Words to Know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168227227"/>
              </p:ext>
            </p:extLst>
          </p:nvPr>
        </p:nvGraphicFramePr>
        <p:xfrm>
          <a:off x="261255" y="4390891"/>
          <a:ext cx="3458675" cy="181880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343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51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2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2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3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stem Font Regular"/>
                        <a:buNone/>
                      </a:pPr>
                      <a:r>
                        <a:rPr lang="en-US" sz="1200" u="none" strike="noStrike" cap="none" dirty="0">
                          <a:latin typeface="KG Miss Kindergarten" panose="02000000000000000000" pitchFamily="2" charset="77"/>
                          <a:sym typeface="Comfortaa"/>
                        </a:rPr>
                        <a:t>Spelling test </a:t>
                      </a:r>
                    </a:p>
                    <a:p>
                      <a:pPr marL="0" marR="0" lvl="3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stem Font Regular"/>
                        <a:buNone/>
                      </a:pPr>
                      <a:r>
                        <a:rPr lang="en-US" sz="1200" u="none" strike="noStrike" cap="none" dirty="0">
                          <a:latin typeface="KG Miss Kindergarten" panose="02000000000000000000" pitchFamily="2" charset="77"/>
                          <a:sym typeface="Comfortaa"/>
                        </a:rPr>
                        <a:t>Practice test on Oral reading</a:t>
                      </a:r>
                    </a:p>
                    <a:p>
                      <a:pPr marL="0" marR="0" lvl="3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stem Font Regular"/>
                        <a:buNone/>
                      </a:pPr>
                      <a:r>
                        <a:rPr lang="en-US" sz="1200" u="none" strike="noStrike" cap="none" dirty="0">
                          <a:latin typeface="KG Miss Kindergarten" panose="02000000000000000000" pitchFamily="2" charset="77"/>
                          <a:sym typeface="Comfortaa"/>
                        </a:rPr>
                        <a:t>Module test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86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sym typeface="Comfortaa"/>
                        </a:rPr>
                        <a:t>Add within 10 Lesson 18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3695080671"/>
              </p:ext>
            </p:extLst>
          </p:nvPr>
        </p:nvGraphicFramePr>
        <p:xfrm>
          <a:off x="3886200" y="3285094"/>
          <a:ext cx="3676650" cy="209196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26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4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553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BREAKFAST &amp; LUNCH</a:t>
                      </a:r>
                      <a:endParaRPr sz="1600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390">
                <a:tc rowSpan="4" grid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Please fill out the lunch application online and make sure your child brings money or has money on their account for meals.</a:t>
                      </a: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  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Breakfast $1.75        Lunch $3.00</a:t>
                      </a:r>
                      <a:endParaRPr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39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39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5404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2920655396"/>
              </p:ext>
            </p:extLst>
          </p:nvPr>
        </p:nvGraphicFramePr>
        <p:xfrm>
          <a:off x="261257" y="6090557"/>
          <a:ext cx="3458675" cy="149893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64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792">
                <a:tc gridSpan="2">
                  <a:txBody>
                    <a:bodyPr/>
                    <a:lstStyle/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omfortaa,Sans-Serif"/>
                        <a:buChar char="★"/>
                      </a:pPr>
                      <a:r>
                        <a:rPr lang="en" sz="1400" b="0" i="0" u="none" strike="noStrike" noProof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Add within 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omfortaa,Sans-Serif"/>
                        <a:buChar char="★"/>
                      </a:pPr>
                      <a:r>
                        <a:rPr lang="en" sz="1400" b="0" i="0" u="none" strike="noStrike" noProof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Subtract within 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omfortaa,Sans-Serif"/>
                        <a:buChar char="★"/>
                      </a:pPr>
                      <a:r>
                        <a:rPr lang="en-US" sz="1400" b="0" i="0" u="none" strike="noStrike" noProof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</a:t>
                      </a:r>
                      <a:r>
                        <a:rPr lang="en" sz="1400" b="0" i="0" u="none" strike="noStrike" noProof="0" dirty="0" err="1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riting</a:t>
                      </a:r>
                      <a:r>
                        <a:rPr lang="en" sz="1400" b="0" i="0" u="none" strike="noStrike" noProof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to 20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omfortaa,Sans-Serif"/>
                        <a:buChar char="★"/>
                      </a:pPr>
                      <a:r>
                        <a:rPr lang="en" sz="1400" b="0" i="0" u="none" strike="noStrike" noProof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Counting to 50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1986524005"/>
              </p:ext>
            </p:extLst>
          </p:nvPr>
        </p:nvGraphicFramePr>
        <p:xfrm>
          <a:off x="3886200" y="5502167"/>
          <a:ext cx="3676650" cy="366012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356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6552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00" baseline="3000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(please label and seal it in a ziploc bag or envelope).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baseline="3000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If your child is absent, please send an excuse with the following information: Child’s name, date of absence, teacher’s name, and reason for absence.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    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110309"/>
              </p:ext>
            </p:extLst>
          </p:nvPr>
        </p:nvGraphicFramePr>
        <p:xfrm>
          <a:off x="261255" y="7606104"/>
          <a:ext cx="3458675" cy="155618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51162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SCHOOL SCHEDULE</a:t>
                      </a:r>
                      <a:endParaRPr lang="en"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1044562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6:55-7:30 am- Student arrival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Breakfast ends at 7:20 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Be here early!</a:t>
                      </a:r>
                      <a:endParaRPr lang="en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2:00 pm –Student Dismissal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19" name="Picture 18">
            <a:extLst>
              <a:ext uri="{FF2B5EF4-FFF2-40B4-BE49-F238E27FC236}">
                <a16:creationId xmlns:a16="http://schemas.microsoft.com/office/drawing/2014/main" id="{8E6B1FE2-7633-0C97-FFC9-0B5CDE4FED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33506"/>
            <a:ext cx="2318197" cy="42477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B0AB8D0-B776-6B43-E819-370BA8304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197" y="9433505"/>
            <a:ext cx="2318197" cy="42477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F7EBA8D-2B2F-0051-236F-50B7465A99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050" y="9433504"/>
            <a:ext cx="2318197" cy="42477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C3D8258-2A92-C587-2991-3492946DC1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754" y="9433504"/>
            <a:ext cx="1504646" cy="424777"/>
          </a:xfrm>
          <a:prstGeom prst="rect">
            <a:avLst/>
          </a:prstGeom>
        </p:spPr>
      </p:pic>
      <p:graphicFrame>
        <p:nvGraphicFramePr>
          <p:cNvPr id="6" name="Google Shape;62;p1">
            <a:extLst>
              <a:ext uri="{FF2B5EF4-FFF2-40B4-BE49-F238E27FC236}">
                <a16:creationId xmlns:a16="http://schemas.microsoft.com/office/drawing/2014/main" id="{5A4D87ED-0A3B-4536-5E37-D3B89CE483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662210"/>
              </p:ext>
            </p:extLst>
          </p:nvPr>
        </p:nvGraphicFramePr>
        <p:xfrm>
          <a:off x="261256" y="1305294"/>
          <a:ext cx="3386918" cy="308559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00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9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0517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IMPORTANT EVENTS</a:t>
                      </a:r>
                      <a:endParaRPr sz="1600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213">
                <a:tc rowSpan="4" gridSpan="3">
                  <a:txBody>
                    <a:bodyPr/>
                    <a:lstStyle/>
                    <a:p>
                      <a:pPr marL="285750" lvl="0" indent="-28575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Report cards Jan. 12</a:t>
                      </a:r>
                    </a:p>
                    <a:p>
                      <a:pPr marL="285750" lvl="0" indent="-28575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School Holiday Jan. 16</a:t>
                      </a:r>
                    </a:p>
                    <a:p>
                      <a:pPr marL="285750" lvl="0" indent="-28575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100</a:t>
                      </a:r>
                      <a:r>
                        <a:rPr lang="en-US" b="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Day of School Celebration Jan. 20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213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213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6438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0BBE7FF-1C24-07D8-08CC-95B65CF16FE6}"/>
              </a:ext>
            </a:extLst>
          </p:cNvPr>
          <p:cNvSpPr txBox="1"/>
          <p:nvPr/>
        </p:nvSpPr>
        <p:spPr>
          <a:xfrm>
            <a:off x="1254041" y="3424000"/>
            <a:ext cx="24072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Scan the QR Code to purchase a 2022-2023 Pearl Pirate yearbook!</a:t>
            </a:r>
          </a:p>
          <a:p>
            <a:endParaRPr lang="en-US" dirty="0"/>
          </a:p>
        </p:txBody>
      </p:sp>
      <p:pic>
        <p:nvPicPr>
          <p:cNvPr id="11" name="Picture 10" descr="Qr code&#10;&#10;Description automatically generated">
            <a:extLst>
              <a:ext uri="{FF2B5EF4-FFF2-40B4-BE49-F238E27FC236}">
                <a16:creationId xmlns:a16="http://schemas.microsoft.com/office/drawing/2014/main" id="{D35FC6E9-AD8C-4680-1A17-756FDDDA30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0696" y="3012536"/>
            <a:ext cx="983345" cy="101255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286CDC3-0B80-9701-2B55-0B52F18F6465}"/>
              </a:ext>
            </a:extLst>
          </p:cNvPr>
          <p:cNvSpPr txBox="1"/>
          <p:nvPr/>
        </p:nvSpPr>
        <p:spPr>
          <a:xfrm>
            <a:off x="146439" y="2748620"/>
            <a:ext cx="3573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….……………………………………………....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8" y="558146"/>
            <a:ext cx="4258537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KG Shake it Off Popped" panose="02000000000000000000" pitchFamily="2" charset="77"/>
                <a:ea typeface="Oswald"/>
                <a:cs typeface="Oswald"/>
                <a:sym typeface="Oswald"/>
              </a:rPr>
              <a:t>Module 5,  Week 2: </a:t>
            </a:r>
            <a:br>
              <a:rPr lang="en" sz="2600" dirty="0">
                <a:latin typeface="KG Shake it Off Popped" panose="02000000000000000000" pitchFamily="2" charset="77"/>
                <a:ea typeface="Oswald"/>
                <a:cs typeface="Oswald"/>
                <a:sym typeface="Oswald"/>
              </a:rPr>
            </a:br>
            <a:r>
              <a:rPr lang="en" sz="2000" dirty="0">
                <a:latin typeface="KG Miss Kindergarten" panose="02000000000000000000" pitchFamily="2" charset="77"/>
                <a:ea typeface="Oswald"/>
                <a:cs typeface="Oswald"/>
                <a:sym typeface="Oswald"/>
              </a:rPr>
              <a:t>I Can Do It!</a:t>
            </a:r>
            <a:endParaRPr lang="en" sz="2000" dirty="0">
              <a:latin typeface="KG Miss Kindergarten" panose="02000000000000000000" pitchFamily="2" charset="77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3318564804"/>
              </p:ext>
            </p:extLst>
          </p:nvPr>
        </p:nvGraphicFramePr>
        <p:xfrm>
          <a:off x="224250" y="2467447"/>
          <a:ext cx="2240200" cy="99567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24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663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PHONICS 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98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Short and Long u</a:t>
                      </a:r>
                      <a:endParaRPr lang="en" sz="1400" b="0" u="none" strike="noStrike" cap="none" dirty="0">
                        <a:latin typeface="Chalkboard" panose="03050602040202020205" pitchFamily="66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2977168167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What </a:t>
                      </a: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does it mean to try hard</a:t>
                      </a: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?</a:t>
                      </a:r>
                      <a:endParaRPr lang="en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3293379315"/>
              </p:ext>
            </p:extLst>
          </p:nvPr>
        </p:nvGraphicFramePr>
        <p:xfrm>
          <a:off x="224238" y="3296098"/>
          <a:ext cx="2240200" cy="193026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132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71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for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her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him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us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jump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723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4206192599"/>
              </p:ext>
            </p:extLst>
          </p:nvPr>
        </p:nvGraphicFramePr>
        <p:xfrm>
          <a:off x="2564075" y="4832485"/>
          <a:ext cx="4979726" cy="193026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79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369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657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 </a:t>
                      </a:r>
                      <a:r>
                        <a:rPr lang="en" sz="1400" b="0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practice, proud, success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:</a:t>
                      </a:r>
                      <a:r>
                        <a:rPr lang="en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 lovely, several, spy</a:t>
                      </a:r>
                      <a:endParaRPr sz="140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4161986463"/>
              </p:ext>
            </p:extLst>
          </p:nvPr>
        </p:nvGraphicFramePr>
        <p:xfrm>
          <a:off x="2564075" y="2467450"/>
          <a:ext cx="4979725" cy="221797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8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00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971"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Genre: Folktale/Play</a:t>
                      </a:r>
                      <a:endParaRPr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</a:p>
                    <a:p>
                      <a:pPr marL="457200" marR="0" lvl="0" indent="-317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  <a:tabLst/>
                        <a:defRPr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Topic and Central idea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Key Details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Print concepts: one-to-one correspondence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1598107462"/>
              </p:ext>
            </p:extLst>
          </p:nvPr>
        </p:nvGraphicFramePr>
        <p:xfrm>
          <a:off x="224238" y="5051978"/>
          <a:ext cx="2240200" cy="146298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853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SPELLING </a:t>
                      </a:r>
                      <a:r>
                        <a:rPr lang="en" sz="1600" b="1" u="none" strike="noStrike" cap="none" dirty="0" err="1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cWORDS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008">
                <a:tc rowSpan="2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sun.          </a:t>
                      </a:r>
                      <a:r>
                        <a:rPr lang="en" b="0" dirty="0">
                          <a:latin typeface="KG Miss Kindergarten" panose="02000000000000000000" pitchFamily="2" charset="77"/>
                        </a:rPr>
                        <a:t>bus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fun</a:t>
                      </a:r>
                      <a:r>
                        <a:rPr lang="en" b="0" dirty="0">
                          <a:latin typeface="KG Miss Kindergarten" panose="02000000000000000000" pitchFamily="2" charset="77"/>
                        </a:rPr>
                        <a:t>.          gum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rug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" b="0" dirty="0">
                        <a:latin typeface="KG Miss Kindergarten" panose="02000000000000000000" pitchFamily="2" charset="77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3385416123"/>
              </p:ext>
            </p:extLst>
          </p:nvPr>
        </p:nvGraphicFramePr>
        <p:xfrm>
          <a:off x="224238" y="6417598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44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713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First and last name</a:t>
                      </a:r>
                      <a:endParaRPr lang="en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CVC words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Narrative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02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1751595530"/>
              </p:ext>
            </p:extLst>
          </p:nvPr>
        </p:nvGraphicFramePr>
        <p:xfrm>
          <a:off x="224238" y="7793088"/>
          <a:ext cx="2240200" cy="149346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521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10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</a:rPr>
                        <a:t>Identify initial, medial, and final sounds in CVC words</a:t>
                      </a:r>
                      <a:endParaRPr lang="en" dirty="0">
                        <a:latin typeface="KG Miss Kindergarten" panose="02000000000000000000" pitchFamily="2" charset="77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84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811154645"/>
              </p:ext>
            </p:extLst>
          </p:nvPr>
        </p:nvGraphicFramePr>
        <p:xfrm>
          <a:off x="2564074" y="6909810"/>
          <a:ext cx="4979724" cy="313242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79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261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2300"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b="0" dirty="0">
                        <a:latin typeface="KG Miss Kindergarten" panose="02000000000000000000" pitchFamily="2" charset="77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Words to know: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 the, a, see, red, I, blue, yellow, to, by, my, am, at, go, is, man, no, green, orange, purple, an, </a:t>
                      </a: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it, has, little, ran, he, she, me, sits, with, big, good, his, very,  funny, did, in, put, got, here, of, on, soon, are lot, not, was, new, be, do, had, ten, one, up, but, want, not, look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b="0" dirty="0">
                        <a:latin typeface="KG Miss Kindergarten" panose="02000000000000000000" pitchFamily="2" charset="77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b="0" dirty="0">
                        <a:latin typeface="KG Miss Kindergarten" panose="02000000000000000000" pitchFamily="2" charset="77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b="0" dirty="0">
                        <a:latin typeface="KG Miss Kindergarten" panose="02000000000000000000" pitchFamily="2" charset="77"/>
                      </a:endParaRP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sym typeface="Arial"/>
              </a:rPr>
              <a:t>LEARNING MINDSET: </a:t>
            </a:r>
            <a:r>
              <a:rPr lang="en" sz="1400" b="1" i="0" u="none" strike="noStrike" cap="none" dirty="0" err="1">
                <a:solidFill>
                  <a:srgbClr val="000000"/>
                </a:solidFill>
                <a:latin typeface="KG Miss Kindergarten" panose="02000000000000000000" pitchFamily="2" charset="77"/>
                <a:sym typeface="Arial"/>
              </a:rPr>
              <a:t>Perserverance</a:t>
            </a:r>
            <a:endParaRPr lang="en" sz="1400" b="1" i="0" u="none" strike="noStrike" cap="none" dirty="0">
              <a:solidFill>
                <a:srgbClr val="000000"/>
              </a:solidFill>
              <a:latin typeface="KG Miss Kindergarten" panose="02000000000000000000" pitchFamily="2" charset="77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B36429-8CDD-EB47-36D5-E3A94F6523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33506"/>
            <a:ext cx="2318197" cy="42477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13C6AD6-564B-0DCB-EF75-67A17CBE0B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197" y="9433505"/>
            <a:ext cx="2318197" cy="42477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CE4B939-D6A9-BA1E-D0F1-8F5887129D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050" y="9433504"/>
            <a:ext cx="2318197" cy="4247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1E20CD0-384D-FEF1-1947-878CC9D778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754" y="9433504"/>
            <a:ext cx="1504646" cy="42477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9312</TotalTime>
  <Words>442</Words>
  <Application>Microsoft Macintosh PowerPoint</Application>
  <PresentationFormat>Custom</PresentationFormat>
  <Paragraphs>80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KG Shake it Off Popped</vt:lpstr>
      <vt:lpstr>Comfortaa</vt:lpstr>
      <vt:lpstr>System Font Regular</vt:lpstr>
      <vt:lpstr>Comfortaa,Sans-Serif</vt:lpstr>
      <vt:lpstr>Arial</vt:lpstr>
      <vt:lpstr>Wingdings</vt:lpstr>
      <vt:lpstr>KG Miss Kindergarten</vt:lpstr>
      <vt:lpstr>Chalkboard</vt:lpstr>
      <vt:lpstr>Simple Light</vt:lpstr>
      <vt:lpstr>We are WILD about Learning!</vt:lpstr>
      <vt:lpstr>Module 5,  Week 2:  I Can Do It!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Gangwer, Stephanie</cp:lastModifiedBy>
  <cp:revision>175</cp:revision>
  <cp:lastPrinted>2022-12-07T20:36:42Z</cp:lastPrinted>
  <dcterms:modified xsi:type="dcterms:W3CDTF">2022-12-19T01:11:53Z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